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914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28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4862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99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3038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15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94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698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57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3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72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29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2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76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41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076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72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Зачем московскому педагогу знания о городе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167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Цель и </a:t>
            </a:r>
            <a:r>
              <a:rPr lang="ru-RU" b="1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формирование</a:t>
            </a:r>
            <a:r>
              <a:rPr lang="en-US" dirty="0" smtClean="0"/>
              <a:t> </a:t>
            </a:r>
            <a:r>
              <a:rPr lang="en-US" dirty="0" err="1"/>
              <a:t>системы</a:t>
            </a:r>
            <a:r>
              <a:rPr lang="en-US" dirty="0"/>
              <a:t> </a:t>
            </a:r>
            <a:r>
              <a:rPr lang="en-US" dirty="0" err="1"/>
              <a:t>представлений</a:t>
            </a:r>
            <a:r>
              <a:rPr lang="en-US" dirty="0"/>
              <a:t> о </a:t>
            </a:r>
            <a:r>
              <a:rPr lang="en-US" dirty="0" err="1"/>
              <a:t>возможностях</a:t>
            </a:r>
            <a:r>
              <a:rPr lang="en-US" dirty="0"/>
              <a:t> </a:t>
            </a:r>
            <a:r>
              <a:rPr lang="en-US" dirty="0" err="1"/>
              <a:t>использования</a:t>
            </a:r>
            <a:r>
              <a:rPr lang="en-US" dirty="0"/>
              <a:t> </a:t>
            </a:r>
            <a:r>
              <a:rPr lang="en-US" dirty="0" err="1"/>
              <a:t>знаний</a:t>
            </a:r>
            <a:r>
              <a:rPr lang="en-US" dirty="0"/>
              <a:t> о </a:t>
            </a:r>
            <a:r>
              <a:rPr lang="en-US" dirty="0" err="1"/>
              <a:t>городе</a:t>
            </a:r>
            <a:r>
              <a:rPr lang="en-US" dirty="0"/>
              <a:t> в </a:t>
            </a:r>
            <a:r>
              <a:rPr lang="en-US" dirty="0" err="1"/>
              <a:t>профессиональной</a:t>
            </a:r>
            <a:r>
              <a:rPr lang="en-US" dirty="0"/>
              <a:t> </a:t>
            </a:r>
            <a:r>
              <a:rPr lang="en-US" dirty="0" err="1"/>
              <a:t>деятельности</a:t>
            </a:r>
            <a:r>
              <a:rPr lang="en-US" dirty="0"/>
              <a:t> и </a:t>
            </a:r>
            <a:r>
              <a:rPr lang="en-US" dirty="0" err="1"/>
              <a:t>личностном</a:t>
            </a:r>
            <a:r>
              <a:rPr lang="en-US" dirty="0"/>
              <a:t> </a:t>
            </a:r>
            <a:r>
              <a:rPr lang="en-US" dirty="0" err="1"/>
              <a:t>саморазвитии</a:t>
            </a:r>
            <a:r>
              <a:rPr lang="en-US" dirty="0"/>
              <a:t> </a:t>
            </a:r>
            <a:r>
              <a:rPr lang="en-US" dirty="0" err="1"/>
              <a:t>московского</a:t>
            </a:r>
            <a:r>
              <a:rPr lang="en-US" dirty="0"/>
              <a:t> </a:t>
            </a:r>
            <a:r>
              <a:rPr lang="en-US" dirty="0" err="1"/>
              <a:t>педагога</a:t>
            </a:r>
            <a:r>
              <a:rPr lang="en-US" dirty="0"/>
              <a:t>; </a:t>
            </a:r>
            <a:endParaRPr lang="ru-RU" dirty="0" smtClean="0"/>
          </a:p>
          <a:p>
            <a:r>
              <a:rPr lang="en-US" dirty="0" err="1" smtClean="0"/>
              <a:t>обучение</a:t>
            </a:r>
            <a:r>
              <a:rPr lang="en-US" dirty="0" smtClean="0"/>
              <a:t> </a:t>
            </a:r>
            <a:r>
              <a:rPr lang="en-US" dirty="0" err="1"/>
              <a:t>использованию</a:t>
            </a:r>
            <a:r>
              <a:rPr lang="en-US" dirty="0"/>
              <a:t> </a:t>
            </a:r>
            <a:r>
              <a:rPr lang="en-US" dirty="0" err="1"/>
              <a:t>знаний</a:t>
            </a:r>
            <a:r>
              <a:rPr lang="en-US" dirty="0"/>
              <a:t> о </a:t>
            </a:r>
            <a:r>
              <a:rPr lang="en-US" dirty="0" err="1"/>
              <a:t>Москве</a:t>
            </a:r>
            <a:r>
              <a:rPr lang="en-US" dirty="0"/>
              <a:t> в </a:t>
            </a:r>
            <a:r>
              <a:rPr lang="en-US" dirty="0" err="1"/>
              <a:t>профессиональной</a:t>
            </a:r>
            <a:r>
              <a:rPr lang="en-US" dirty="0"/>
              <a:t> </a:t>
            </a:r>
            <a:r>
              <a:rPr lang="en-US" dirty="0" err="1"/>
              <a:t>деятельности</a:t>
            </a:r>
            <a:r>
              <a:rPr lang="en-US" dirty="0"/>
              <a:t>,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профессионального</a:t>
            </a:r>
            <a:r>
              <a:rPr lang="en-US" dirty="0"/>
              <a:t> </a:t>
            </a:r>
            <a:r>
              <a:rPr lang="en-US" dirty="0" err="1"/>
              <a:t>роста</a:t>
            </a:r>
            <a:r>
              <a:rPr lang="en-US" dirty="0"/>
              <a:t> и </a:t>
            </a:r>
            <a:r>
              <a:rPr lang="en-US" dirty="0" err="1"/>
              <a:t>личностного</a:t>
            </a:r>
            <a:r>
              <a:rPr lang="en-US" dirty="0"/>
              <a:t> </a:t>
            </a:r>
            <a:r>
              <a:rPr lang="en-US" dirty="0" err="1"/>
              <a:t>саморазвития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en-US" dirty="0" err="1" smtClean="0"/>
              <a:t>воспитание</a:t>
            </a:r>
            <a:r>
              <a:rPr lang="en-US" dirty="0" smtClean="0"/>
              <a:t> </a:t>
            </a:r>
            <a:r>
              <a:rPr lang="en-US" dirty="0" err="1"/>
              <a:t>патриотических</a:t>
            </a:r>
            <a:r>
              <a:rPr lang="en-US" dirty="0"/>
              <a:t> </a:t>
            </a:r>
            <a:r>
              <a:rPr lang="en-US" dirty="0" err="1"/>
              <a:t>чувств</a:t>
            </a:r>
            <a:r>
              <a:rPr lang="en-US" dirty="0"/>
              <a:t>, </a:t>
            </a:r>
            <a:r>
              <a:rPr lang="en-US" dirty="0" err="1"/>
              <a:t>гордости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свой</a:t>
            </a:r>
            <a:r>
              <a:rPr lang="en-US" dirty="0"/>
              <a:t> </a:t>
            </a:r>
            <a:r>
              <a:rPr lang="en-US" dirty="0" err="1"/>
              <a:t>город</a:t>
            </a:r>
            <a:r>
              <a:rPr lang="en-US" dirty="0"/>
              <a:t>, </a:t>
            </a:r>
            <a:r>
              <a:rPr lang="en-US" dirty="0" err="1"/>
              <a:t>интереса</a:t>
            </a:r>
            <a:r>
              <a:rPr lang="en-US" dirty="0"/>
              <a:t> к </a:t>
            </a:r>
            <a:r>
              <a:rPr lang="en-US" dirty="0" err="1"/>
              <a:t>нему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en-US" dirty="0" err="1" smtClean="0"/>
              <a:t>расширение</a:t>
            </a:r>
            <a:r>
              <a:rPr lang="en-US" dirty="0" smtClean="0"/>
              <a:t> </a:t>
            </a:r>
            <a:r>
              <a:rPr lang="en-US" dirty="0" err="1"/>
              <a:t>общего</a:t>
            </a:r>
            <a:r>
              <a:rPr lang="en-US" dirty="0"/>
              <a:t> </a:t>
            </a:r>
            <a:r>
              <a:rPr lang="en-US" dirty="0" err="1"/>
              <a:t>кругозора</a:t>
            </a:r>
            <a:r>
              <a:rPr lang="en-US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825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Москвоведение</a:t>
            </a:r>
            <a:r>
              <a:rPr lang="en-US" b="1" dirty="0"/>
              <a:t> </a:t>
            </a:r>
            <a:r>
              <a:rPr lang="en-US" b="1" dirty="0" err="1"/>
              <a:t>как</a:t>
            </a:r>
            <a:r>
              <a:rPr lang="en-US" b="1" dirty="0"/>
              <a:t> </a:t>
            </a:r>
            <a:r>
              <a:rPr lang="en-US" b="1" dirty="0" err="1"/>
              <a:t>область</a:t>
            </a:r>
            <a:r>
              <a:rPr lang="en-US" b="1" dirty="0"/>
              <a:t> </a:t>
            </a:r>
            <a:r>
              <a:rPr lang="en-US" b="1" dirty="0" err="1"/>
              <a:t>знания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Сущность</a:t>
            </a:r>
            <a:r>
              <a:rPr lang="en-US" dirty="0"/>
              <a:t> </a:t>
            </a:r>
            <a:r>
              <a:rPr lang="en-US" dirty="0" err="1"/>
              <a:t>понятия</a:t>
            </a:r>
            <a:r>
              <a:rPr lang="en-US" dirty="0"/>
              <a:t> «</a:t>
            </a:r>
            <a:r>
              <a:rPr lang="en-US" dirty="0" err="1"/>
              <a:t>москвоведение</a:t>
            </a:r>
            <a:r>
              <a:rPr lang="en-US" dirty="0"/>
              <a:t>». </a:t>
            </a:r>
            <a:endParaRPr lang="ru-RU" dirty="0" smtClean="0"/>
          </a:p>
          <a:p>
            <a:r>
              <a:rPr lang="en-US" dirty="0" err="1" smtClean="0"/>
              <a:t>Исследования</a:t>
            </a:r>
            <a:r>
              <a:rPr lang="en-US" dirty="0" smtClean="0"/>
              <a:t> </a:t>
            </a:r>
            <a:r>
              <a:rPr lang="en-US" dirty="0"/>
              <a:t>в </a:t>
            </a:r>
            <a:r>
              <a:rPr lang="en-US" dirty="0" err="1"/>
              <a:t>области</a:t>
            </a:r>
            <a:r>
              <a:rPr lang="en-US" dirty="0"/>
              <a:t> </a:t>
            </a:r>
            <a:r>
              <a:rPr lang="en-US" dirty="0" err="1"/>
              <a:t>москвоведения</a:t>
            </a:r>
            <a:r>
              <a:rPr lang="en-US" dirty="0"/>
              <a:t>: </a:t>
            </a:r>
            <a:r>
              <a:rPr lang="en-US" dirty="0" err="1"/>
              <a:t>история</a:t>
            </a:r>
            <a:r>
              <a:rPr lang="en-US" dirty="0"/>
              <a:t> и </a:t>
            </a:r>
            <a:r>
              <a:rPr lang="en-US" dirty="0" err="1"/>
              <a:t>современность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Направления</a:t>
            </a:r>
            <a:r>
              <a:rPr lang="en-US" dirty="0" smtClean="0"/>
              <a:t> </a:t>
            </a:r>
            <a:r>
              <a:rPr lang="en-US" dirty="0" err="1"/>
              <a:t>москвоведческого</a:t>
            </a:r>
            <a:r>
              <a:rPr lang="en-US" dirty="0"/>
              <a:t> </a:t>
            </a:r>
            <a:r>
              <a:rPr lang="en-US" dirty="0" err="1"/>
              <a:t>знания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Москвоведение</a:t>
            </a:r>
            <a:r>
              <a:rPr lang="en-US" dirty="0" smtClean="0"/>
              <a:t> </a:t>
            </a:r>
            <a:r>
              <a:rPr lang="en-US" dirty="0"/>
              <a:t>в </a:t>
            </a:r>
            <a:r>
              <a:rPr lang="en-US" dirty="0" err="1"/>
              <a:t>системе</a:t>
            </a:r>
            <a:r>
              <a:rPr lang="en-US" dirty="0"/>
              <a:t> </a:t>
            </a:r>
            <a:r>
              <a:rPr lang="en-US" dirty="0" err="1"/>
              <a:t>современного</a:t>
            </a:r>
            <a:r>
              <a:rPr lang="en-US" dirty="0"/>
              <a:t> </a:t>
            </a:r>
            <a:r>
              <a:rPr lang="en-US" dirty="0" err="1"/>
              <a:t>российского</a:t>
            </a:r>
            <a:r>
              <a:rPr lang="en-US" dirty="0"/>
              <a:t> </a:t>
            </a:r>
            <a:r>
              <a:rPr lang="en-US" dirty="0" err="1"/>
              <a:t>образования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Знания</a:t>
            </a:r>
            <a:r>
              <a:rPr lang="en-US" dirty="0" smtClean="0"/>
              <a:t> </a:t>
            </a:r>
            <a:r>
              <a:rPr lang="en-US" dirty="0"/>
              <a:t>о </a:t>
            </a:r>
            <a:r>
              <a:rPr lang="en-US" dirty="0" err="1"/>
              <a:t>Москве</a:t>
            </a:r>
            <a:r>
              <a:rPr lang="en-US" dirty="0"/>
              <a:t> в ФГОС.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919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Источники</a:t>
            </a:r>
            <a:r>
              <a:rPr lang="en-US" b="1" dirty="0"/>
              <a:t> </a:t>
            </a:r>
            <a:r>
              <a:rPr lang="en-US" b="1" dirty="0" err="1"/>
              <a:t>знаний</a:t>
            </a:r>
            <a:r>
              <a:rPr lang="en-US" b="1" dirty="0"/>
              <a:t> о </a:t>
            </a:r>
            <a:r>
              <a:rPr lang="en-US" b="1" dirty="0" err="1"/>
              <a:t>городе</a:t>
            </a:r>
            <a:r>
              <a:rPr lang="en-US" b="1" dirty="0"/>
              <a:t> </a:t>
            </a:r>
            <a:r>
              <a:rPr lang="en-US" b="1" dirty="0" err="1"/>
              <a:t>для</a:t>
            </a:r>
            <a:r>
              <a:rPr lang="en-US" b="1" dirty="0"/>
              <a:t> </a:t>
            </a:r>
            <a:r>
              <a:rPr lang="en-US" b="1" dirty="0" err="1"/>
              <a:t>московского</a:t>
            </a:r>
            <a:r>
              <a:rPr lang="en-US" b="1" dirty="0"/>
              <a:t> </a:t>
            </a:r>
            <a:r>
              <a:rPr lang="en-US" b="1" dirty="0" err="1"/>
              <a:t>педагога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Литературные</a:t>
            </a:r>
            <a:r>
              <a:rPr lang="en-US" dirty="0"/>
              <a:t> </a:t>
            </a:r>
            <a:r>
              <a:rPr lang="en-US" dirty="0" err="1"/>
              <a:t>источники</a:t>
            </a:r>
            <a:r>
              <a:rPr lang="en-US" dirty="0"/>
              <a:t>: </a:t>
            </a:r>
            <a:r>
              <a:rPr lang="en-US" dirty="0" err="1"/>
              <a:t>научная</a:t>
            </a:r>
            <a:r>
              <a:rPr lang="en-US" dirty="0"/>
              <a:t> и </a:t>
            </a:r>
            <a:r>
              <a:rPr lang="en-US" dirty="0" err="1"/>
              <a:t>художественная</a:t>
            </a:r>
            <a:r>
              <a:rPr lang="en-US" dirty="0"/>
              <a:t> </a:t>
            </a:r>
            <a:r>
              <a:rPr lang="en-US" dirty="0" err="1"/>
              <a:t>литература</a:t>
            </a:r>
            <a:r>
              <a:rPr lang="en-US" dirty="0"/>
              <a:t> о </a:t>
            </a:r>
            <a:r>
              <a:rPr lang="en-US" dirty="0" err="1"/>
              <a:t>Москве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Московские</a:t>
            </a:r>
            <a:r>
              <a:rPr lang="en-US" dirty="0" smtClean="0"/>
              <a:t> </a:t>
            </a:r>
            <a:r>
              <a:rPr lang="en-US" dirty="0" err="1"/>
              <a:t>периодические</a:t>
            </a:r>
            <a:r>
              <a:rPr lang="en-US" dirty="0"/>
              <a:t> </a:t>
            </a:r>
            <a:r>
              <a:rPr lang="en-US" dirty="0" err="1"/>
              <a:t>печатные</a:t>
            </a:r>
            <a:r>
              <a:rPr lang="en-US" dirty="0"/>
              <a:t> </a:t>
            </a:r>
            <a:r>
              <a:rPr lang="en-US" dirty="0" err="1"/>
              <a:t>издания</a:t>
            </a:r>
            <a:r>
              <a:rPr lang="en-US" dirty="0"/>
              <a:t> (</a:t>
            </a:r>
            <a:r>
              <a:rPr lang="en-US" dirty="0" err="1"/>
              <a:t>газеты</a:t>
            </a:r>
            <a:r>
              <a:rPr lang="en-US" dirty="0"/>
              <a:t> и </a:t>
            </a:r>
            <a:r>
              <a:rPr lang="en-US" dirty="0" err="1"/>
              <a:t>журналы</a:t>
            </a:r>
            <a:r>
              <a:rPr lang="en-US" dirty="0"/>
              <a:t>). </a:t>
            </a:r>
            <a:endParaRPr lang="ru-RU" dirty="0" smtClean="0"/>
          </a:p>
          <a:p>
            <a:r>
              <a:rPr lang="en-US" dirty="0" err="1" smtClean="0"/>
              <a:t>Московские</a:t>
            </a:r>
            <a:r>
              <a:rPr lang="en-US" dirty="0" smtClean="0"/>
              <a:t> </a:t>
            </a:r>
            <a:r>
              <a:rPr lang="en-US" dirty="0" err="1"/>
              <a:t>средства</a:t>
            </a:r>
            <a:r>
              <a:rPr lang="en-US" dirty="0"/>
              <a:t> </a:t>
            </a:r>
            <a:r>
              <a:rPr lang="en-US" dirty="0" err="1"/>
              <a:t>массовой</a:t>
            </a:r>
            <a:r>
              <a:rPr lang="en-US" dirty="0"/>
              <a:t> </a:t>
            </a:r>
            <a:r>
              <a:rPr lang="en-US" dirty="0" err="1"/>
              <a:t>информации</a:t>
            </a:r>
            <a:r>
              <a:rPr lang="en-US" dirty="0"/>
              <a:t> (</a:t>
            </a:r>
            <a:r>
              <a:rPr lang="en-US" dirty="0" err="1"/>
              <a:t>радиостанции</a:t>
            </a:r>
            <a:r>
              <a:rPr lang="en-US" dirty="0"/>
              <a:t>, </a:t>
            </a:r>
            <a:r>
              <a:rPr lang="en-US" dirty="0" err="1"/>
              <a:t>телеканалы</a:t>
            </a:r>
            <a:r>
              <a:rPr lang="en-US" dirty="0"/>
              <a:t>, </a:t>
            </a:r>
            <a:r>
              <a:rPr lang="en-US" dirty="0" err="1"/>
              <a:t>электронные</a:t>
            </a:r>
            <a:r>
              <a:rPr lang="en-US" dirty="0"/>
              <a:t> </a:t>
            </a:r>
            <a:r>
              <a:rPr lang="en-US" dirty="0" err="1"/>
              <a:t>издания</a:t>
            </a:r>
            <a:r>
              <a:rPr lang="en-US" dirty="0"/>
              <a:t> и </a:t>
            </a:r>
            <a:r>
              <a:rPr lang="en-US" dirty="0" err="1"/>
              <a:t>порталы</a:t>
            </a:r>
            <a:r>
              <a:rPr lang="en-US" dirty="0"/>
              <a:t>, </a:t>
            </a:r>
            <a:r>
              <a:rPr lang="en-US" dirty="0" err="1"/>
              <a:t>интернет</a:t>
            </a:r>
            <a:r>
              <a:rPr lang="en-US" dirty="0"/>
              <a:t>-СМИ, </a:t>
            </a:r>
            <a:r>
              <a:rPr lang="en-US" dirty="0" err="1"/>
              <a:t>мобильные</a:t>
            </a:r>
            <a:r>
              <a:rPr lang="en-US" dirty="0"/>
              <a:t> </a:t>
            </a:r>
            <a:r>
              <a:rPr lang="en-US" dirty="0" err="1"/>
              <a:t>приложения</a:t>
            </a:r>
            <a:r>
              <a:rPr lang="en-US" dirty="0"/>
              <a:t>, </a:t>
            </a:r>
            <a:r>
              <a:rPr lang="en-US" dirty="0" err="1"/>
              <a:t>интернет-сообщества</a:t>
            </a:r>
            <a:r>
              <a:rPr lang="en-US" dirty="0"/>
              <a:t> и </a:t>
            </a:r>
            <a:r>
              <a:rPr lang="en-US" dirty="0" err="1"/>
              <a:t>группы</a:t>
            </a:r>
            <a:r>
              <a:rPr lang="en-US" dirty="0"/>
              <a:t> в </a:t>
            </a:r>
            <a:r>
              <a:rPr lang="en-US" dirty="0" err="1"/>
              <a:t>социальных</a:t>
            </a:r>
            <a:r>
              <a:rPr lang="en-US" dirty="0"/>
              <a:t> </a:t>
            </a:r>
            <a:r>
              <a:rPr lang="en-US" dirty="0" err="1"/>
              <a:t>сетях</a:t>
            </a:r>
            <a:r>
              <a:rPr lang="en-US" dirty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080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И</a:t>
            </a:r>
            <a:r>
              <a:rPr lang="en-US" sz="2800" b="1" dirty="0" err="1" smtClean="0"/>
              <a:t>спользовани</a:t>
            </a:r>
            <a:r>
              <a:rPr lang="ru-RU" sz="2800" b="1" dirty="0" smtClean="0"/>
              <a:t>е</a:t>
            </a:r>
            <a:r>
              <a:rPr lang="en-US" sz="2800" b="1" dirty="0" smtClean="0"/>
              <a:t> </a:t>
            </a:r>
            <a:r>
              <a:rPr lang="en-US" sz="2800" b="1" dirty="0" err="1"/>
              <a:t>знаний</a:t>
            </a:r>
            <a:r>
              <a:rPr lang="en-US" sz="2800" b="1" dirty="0"/>
              <a:t> о </a:t>
            </a:r>
            <a:r>
              <a:rPr lang="en-US" sz="2800" b="1" dirty="0" err="1"/>
              <a:t>Москве</a:t>
            </a:r>
            <a:r>
              <a:rPr lang="en-US" sz="2800" b="1" dirty="0"/>
              <a:t> в </a:t>
            </a:r>
            <a:r>
              <a:rPr lang="en-US" sz="2800" b="1" dirty="0" err="1"/>
              <a:t>профессиональной</a:t>
            </a:r>
            <a:r>
              <a:rPr lang="en-US" sz="2800" b="1" dirty="0"/>
              <a:t> </a:t>
            </a:r>
            <a:r>
              <a:rPr lang="en-US" sz="2800" b="1" dirty="0" err="1"/>
              <a:t>деятельности</a:t>
            </a:r>
            <a:r>
              <a:rPr lang="en-US" sz="2800" b="1" dirty="0"/>
              <a:t> </a:t>
            </a:r>
            <a:r>
              <a:rPr lang="en-US" sz="2800" b="1" dirty="0" err="1"/>
              <a:t>московского</a:t>
            </a:r>
            <a:r>
              <a:rPr lang="en-US" sz="2800" b="1" dirty="0"/>
              <a:t> </a:t>
            </a:r>
            <a:r>
              <a:rPr lang="en-US" sz="2800" b="1" dirty="0" err="1"/>
              <a:t>педагога</a:t>
            </a:r>
            <a:r>
              <a:rPr lang="en-US" sz="2800" b="1" dirty="0"/>
              <a:t>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Отбор</a:t>
            </a:r>
            <a:r>
              <a:rPr lang="en-US" dirty="0"/>
              <a:t> </a:t>
            </a:r>
            <a:r>
              <a:rPr lang="en-US" dirty="0" err="1"/>
              <a:t>содержания</a:t>
            </a:r>
            <a:r>
              <a:rPr lang="en-US" dirty="0"/>
              <a:t> </a:t>
            </a:r>
            <a:r>
              <a:rPr lang="en-US" dirty="0" err="1"/>
              <a:t>знаний</a:t>
            </a:r>
            <a:r>
              <a:rPr lang="en-US" dirty="0"/>
              <a:t> о </a:t>
            </a:r>
            <a:r>
              <a:rPr lang="en-US" dirty="0" err="1"/>
              <a:t>Москве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реализации</a:t>
            </a:r>
            <a:r>
              <a:rPr lang="en-US" dirty="0"/>
              <a:t> </a:t>
            </a:r>
            <a:r>
              <a:rPr lang="en-US" dirty="0" err="1"/>
              <a:t>задач</a:t>
            </a:r>
            <a:r>
              <a:rPr lang="en-US" dirty="0"/>
              <a:t> </a:t>
            </a:r>
            <a:r>
              <a:rPr lang="en-US" dirty="0" err="1"/>
              <a:t>воспитания</a:t>
            </a:r>
            <a:r>
              <a:rPr lang="en-US" dirty="0"/>
              <a:t> и </a:t>
            </a:r>
            <a:r>
              <a:rPr lang="en-US" dirty="0" err="1"/>
              <a:t>обучения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разных</a:t>
            </a:r>
            <a:r>
              <a:rPr lang="en-US" dirty="0"/>
              <a:t> </a:t>
            </a:r>
            <a:r>
              <a:rPr lang="en-US" dirty="0" err="1"/>
              <a:t>возрастных</a:t>
            </a:r>
            <a:r>
              <a:rPr lang="en-US" dirty="0"/>
              <a:t> </a:t>
            </a:r>
            <a:r>
              <a:rPr lang="en-US" dirty="0" err="1"/>
              <a:t>этапах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Методы</a:t>
            </a:r>
            <a:r>
              <a:rPr lang="en-US" dirty="0"/>
              <a:t>, </a:t>
            </a:r>
            <a:r>
              <a:rPr lang="en-US" dirty="0" err="1"/>
              <a:t>формы</a:t>
            </a:r>
            <a:r>
              <a:rPr lang="en-US" dirty="0"/>
              <a:t> и </a:t>
            </a:r>
            <a:r>
              <a:rPr lang="en-US" dirty="0" err="1"/>
              <a:t>средства</a:t>
            </a:r>
            <a:r>
              <a:rPr lang="en-US" dirty="0"/>
              <a:t> </a:t>
            </a:r>
            <a:r>
              <a:rPr lang="en-US" dirty="0" err="1"/>
              <a:t>использования</a:t>
            </a:r>
            <a:r>
              <a:rPr lang="en-US" dirty="0"/>
              <a:t> </a:t>
            </a:r>
            <a:r>
              <a:rPr lang="en-US" dirty="0" err="1"/>
              <a:t>знаний</a:t>
            </a:r>
            <a:r>
              <a:rPr lang="en-US" dirty="0"/>
              <a:t> о </a:t>
            </a:r>
            <a:r>
              <a:rPr lang="en-US" dirty="0" err="1"/>
              <a:t>Москве</a:t>
            </a:r>
            <a:r>
              <a:rPr lang="en-US" dirty="0"/>
              <a:t> в </a:t>
            </a:r>
            <a:r>
              <a:rPr lang="en-US" dirty="0" err="1"/>
              <a:t>образовательном</a:t>
            </a:r>
            <a:r>
              <a:rPr lang="en-US" dirty="0"/>
              <a:t> </a:t>
            </a:r>
            <a:r>
              <a:rPr lang="en-US" dirty="0" err="1"/>
              <a:t>процессе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Знания</a:t>
            </a:r>
            <a:r>
              <a:rPr lang="en-US" dirty="0" smtClean="0"/>
              <a:t> </a:t>
            </a:r>
            <a:r>
              <a:rPr lang="en-US" dirty="0"/>
              <a:t>о </a:t>
            </a:r>
            <a:r>
              <a:rPr lang="en-US" dirty="0" err="1"/>
              <a:t>Москве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региональный</a:t>
            </a:r>
            <a:r>
              <a:rPr lang="en-US" dirty="0"/>
              <a:t> </a:t>
            </a:r>
            <a:r>
              <a:rPr lang="en-US" dirty="0" err="1"/>
              <a:t>компонент</a:t>
            </a:r>
            <a:r>
              <a:rPr lang="en-US" dirty="0"/>
              <a:t> </a:t>
            </a:r>
            <a:r>
              <a:rPr lang="en-US" dirty="0" err="1"/>
              <a:t>разных</a:t>
            </a:r>
            <a:r>
              <a:rPr lang="en-US" dirty="0"/>
              <a:t> </a:t>
            </a:r>
            <a:r>
              <a:rPr lang="en-US" dirty="0" err="1"/>
              <a:t>уровней</a:t>
            </a:r>
            <a:r>
              <a:rPr lang="en-US" dirty="0"/>
              <a:t> </a:t>
            </a:r>
            <a:r>
              <a:rPr lang="en-US" dirty="0" err="1"/>
              <a:t>образования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602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err="1"/>
              <a:t>И</a:t>
            </a:r>
            <a:r>
              <a:rPr lang="en-US" sz="2800" b="1" dirty="0" err="1" smtClean="0"/>
              <a:t>спользовани</a:t>
            </a:r>
            <a:r>
              <a:rPr lang="ru-RU" sz="2800" b="1" dirty="0" smtClean="0"/>
              <a:t>е</a:t>
            </a:r>
            <a:r>
              <a:rPr lang="en-US" sz="2800" b="1" dirty="0" smtClean="0"/>
              <a:t> </a:t>
            </a:r>
            <a:r>
              <a:rPr lang="en-US" sz="2800" b="1" dirty="0" err="1"/>
              <a:t>знаний</a:t>
            </a:r>
            <a:r>
              <a:rPr lang="en-US" sz="2800" b="1" dirty="0"/>
              <a:t> о </a:t>
            </a:r>
            <a:r>
              <a:rPr lang="en-US" sz="2800" b="1" dirty="0" err="1"/>
              <a:t>Москве</a:t>
            </a:r>
            <a:r>
              <a:rPr lang="en-US" sz="2800" b="1" dirty="0"/>
              <a:t> </a:t>
            </a:r>
            <a:r>
              <a:rPr lang="en-US" sz="2800" b="1" dirty="0" err="1"/>
              <a:t>для</a:t>
            </a:r>
            <a:r>
              <a:rPr lang="en-US" sz="2800" b="1" dirty="0"/>
              <a:t> </a:t>
            </a:r>
            <a:r>
              <a:rPr lang="en-US" sz="2800" b="1" dirty="0" err="1"/>
              <a:t>профессионального</a:t>
            </a:r>
            <a:r>
              <a:rPr lang="en-US" sz="2800" b="1" dirty="0"/>
              <a:t> </a:t>
            </a:r>
            <a:r>
              <a:rPr lang="en-US" sz="2800" b="1" dirty="0" err="1"/>
              <a:t>роста</a:t>
            </a:r>
            <a:r>
              <a:rPr lang="en-US" sz="2800" b="1" dirty="0"/>
              <a:t> </a:t>
            </a:r>
            <a:r>
              <a:rPr lang="en-US" sz="2800" b="1" dirty="0" err="1"/>
              <a:t>московского</a:t>
            </a:r>
            <a:r>
              <a:rPr lang="en-US" sz="2800" b="1" dirty="0"/>
              <a:t> </a:t>
            </a:r>
            <a:r>
              <a:rPr lang="en-US" sz="2800" b="1" dirty="0" err="1"/>
              <a:t>педагога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Знания</a:t>
            </a:r>
            <a:r>
              <a:rPr lang="en-US" dirty="0"/>
              <a:t> о </a:t>
            </a:r>
            <a:r>
              <a:rPr lang="en-US" dirty="0" err="1"/>
              <a:t>городе</a:t>
            </a:r>
            <a:r>
              <a:rPr lang="en-US" dirty="0"/>
              <a:t> в </a:t>
            </a:r>
            <a:r>
              <a:rPr lang="en-US" dirty="0" err="1"/>
              <a:t>формировании</a:t>
            </a:r>
            <a:r>
              <a:rPr lang="en-US" dirty="0"/>
              <a:t> </a:t>
            </a:r>
            <a:r>
              <a:rPr lang="en-US" dirty="0" err="1"/>
              <a:t>профессионального</a:t>
            </a:r>
            <a:r>
              <a:rPr lang="en-US" dirty="0"/>
              <a:t> </a:t>
            </a:r>
            <a:r>
              <a:rPr lang="en-US" dirty="0" err="1"/>
              <a:t>опыта</a:t>
            </a:r>
            <a:r>
              <a:rPr lang="en-US" dirty="0"/>
              <a:t> </a:t>
            </a:r>
            <a:r>
              <a:rPr lang="en-US" dirty="0" err="1"/>
              <a:t>московского</a:t>
            </a:r>
            <a:r>
              <a:rPr lang="en-US" dirty="0"/>
              <a:t> </a:t>
            </a:r>
            <a:r>
              <a:rPr lang="en-US" dirty="0" err="1"/>
              <a:t>педагога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Педагогическое</a:t>
            </a:r>
            <a:r>
              <a:rPr lang="en-US" dirty="0" smtClean="0"/>
              <a:t> </a:t>
            </a:r>
            <a:r>
              <a:rPr lang="en-US" dirty="0" err="1"/>
              <a:t>сообщество</a:t>
            </a:r>
            <a:r>
              <a:rPr lang="en-US" dirty="0"/>
              <a:t> </a:t>
            </a:r>
            <a:r>
              <a:rPr lang="en-US" dirty="0" err="1"/>
              <a:t>Москвы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средство</a:t>
            </a:r>
            <a:r>
              <a:rPr lang="en-US" dirty="0"/>
              <a:t> </a:t>
            </a:r>
            <a:r>
              <a:rPr lang="en-US" dirty="0" err="1"/>
              <a:t>профессионального</a:t>
            </a:r>
            <a:r>
              <a:rPr lang="en-US" dirty="0"/>
              <a:t> </a:t>
            </a:r>
            <a:r>
              <a:rPr lang="en-US" dirty="0" err="1"/>
              <a:t>роста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</a:t>
            </a:r>
            <a:r>
              <a:rPr lang="en-US" dirty="0" err="1"/>
              <a:t>Московские</a:t>
            </a:r>
            <a:r>
              <a:rPr lang="en-US" dirty="0"/>
              <a:t> </a:t>
            </a:r>
            <a:r>
              <a:rPr lang="en-US" dirty="0" err="1"/>
              <a:t>профессиональные</a:t>
            </a:r>
            <a:r>
              <a:rPr lang="en-US" dirty="0"/>
              <a:t> </a:t>
            </a:r>
            <a:r>
              <a:rPr lang="en-US" dirty="0" err="1"/>
              <a:t>педагогические</a:t>
            </a:r>
            <a:r>
              <a:rPr lang="en-US" dirty="0"/>
              <a:t> </a:t>
            </a:r>
            <a:r>
              <a:rPr lang="en-US" dirty="0" err="1"/>
              <a:t>мероприятия</a:t>
            </a:r>
            <a:r>
              <a:rPr lang="en-US" dirty="0"/>
              <a:t> и </a:t>
            </a:r>
            <a:r>
              <a:rPr lang="en-US" dirty="0" err="1"/>
              <a:t>события</a:t>
            </a:r>
            <a:r>
              <a:rPr lang="en-US" dirty="0"/>
              <a:t> в </a:t>
            </a:r>
            <a:r>
              <a:rPr lang="en-US" dirty="0" err="1"/>
              <a:t>календаре</a:t>
            </a:r>
            <a:r>
              <a:rPr lang="en-US" dirty="0"/>
              <a:t> </a:t>
            </a:r>
            <a:r>
              <a:rPr lang="en-US" dirty="0" err="1"/>
              <a:t>педагога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</a:t>
            </a:r>
            <a:r>
              <a:rPr lang="en-US" dirty="0" err="1"/>
              <a:t>Технологии</a:t>
            </a:r>
            <a:r>
              <a:rPr lang="en-US" dirty="0"/>
              <a:t> </a:t>
            </a:r>
            <a:r>
              <a:rPr lang="en-US" dirty="0" err="1"/>
              <a:t>проектирования</a:t>
            </a:r>
            <a:r>
              <a:rPr lang="en-US" dirty="0"/>
              <a:t> </a:t>
            </a:r>
            <a:r>
              <a:rPr lang="en-US" dirty="0" err="1"/>
              <a:t>московскими</a:t>
            </a:r>
            <a:r>
              <a:rPr lang="en-US" dirty="0"/>
              <a:t> </a:t>
            </a:r>
            <a:r>
              <a:rPr lang="en-US" dirty="0" err="1"/>
              <a:t>педагогами</a:t>
            </a:r>
            <a:r>
              <a:rPr lang="en-US" dirty="0"/>
              <a:t> </a:t>
            </a:r>
            <a:r>
              <a:rPr lang="en-US" dirty="0" err="1"/>
              <a:t>собственных</a:t>
            </a:r>
            <a:r>
              <a:rPr lang="en-US" dirty="0"/>
              <a:t> </a:t>
            </a:r>
            <a:r>
              <a:rPr lang="en-US" dirty="0" err="1"/>
              <a:t>траекторий</a:t>
            </a:r>
            <a:r>
              <a:rPr lang="en-US" dirty="0"/>
              <a:t> </a:t>
            </a:r>
            <a:r>
              <a:rPr lang="en-US" dirty="0" err="1"/>
              <a:t>профессионального</a:t>
            </a:r>
            <a:r>
              <a:rPr lang="en-US" dirty="0"/>
              <a:t> </a:t>
            </a:r>
            <a:r>
              <a:rPr lang="en-US" dirty="0" err="1"/>
              <a:t>роста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основе</a:t>
            </a:r>
            <a:r>
              <a:rPr lang="en-US" dirty="0"/>
              <a:t> </a:t>
            </a:r>
            <a:r>
              <a:rPr lang="en-US" dirty="0" err="1"/>
              <a:t>знаний</a:t>
            </a:r>
            <a:r>
              <a:rPr lang="en-US" dirty="0"/>
              <a:t> о </a:t>
            </a:r>
            <a:r>
              <a:rPr lang="en-US" dirty="0" err="1"/>
              <a:t>городе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802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/>
              <a:t>И</a:t>
            </a:r>
            <a:r>
              <a:rPr lang="en-US" sz="2800" b="1" dirty="0" err="1" smtClean="0"/>
              <a:t>спользовани</a:t>
            </a:r>
            <a:r>
              <a:rPr lang="ru-RU" sz="2800" b="1" dirty="0" smtClean="0"/>
              <a:t>е</a:t>
            </a:r>
            <a:r>
              <a:rPr lang="en-US" sz="2800" b="1" dirty="0" smtClean="0"/>
              <a:t> </a:t>
            </a:r>
            <a:r>
              <a:rPr lang="en-US" sz="2800" b="1" dirty="0" err="1"/>
              <a:t>знаний</a:t>
            </a:r>
            <a:r>
              <a:rPr lang="en-US" sz="2800" b="1" dirty="0"/>
              <a:t> о </a:t>
            </a:r>
            <a:r>
              <a:rPr lang="en-US" sz="2800" b="1" dirty="0" err="1"/>
              <a:t>Москве</a:t>
            </a:r>
            <a:r>
              <a:rPr lang="en-US" sz="2800" b="1" dirty="0"/>
              <a:t> </a:t>
            </a:r>
            <a:r>
              <a:rPr lang="en-US" sz="2800" b="1" dirty="0" err="1"/>
              <a:t>для</a:t>
            </a:r>
            <a:r>
              <a:rPr lang="en-US" sz="2800" b="1" dirty="0"/>
              <a:t> </a:t>
            </a:r>
            <a:r>
              <a:rPr lang="en-US" sz="2800" b="1" dirty="0" err="1"/>
              <a:t>личностного</a:t>
            </a:r>
            <a:r>
              <a:rPr lang="en-US" sz="2800" b="1" dirty="0"/>
              <a:t> </a:t>
            </a:r>
            <a:r>
              <a:rPr lang="en-US" sz="2800" b="1" dirty="0" err="1"/>
              <a:t>саморазвития</a:t>
            </a:r>
            <a:r>
              <a:rPr lang="en-US" sz="2800" b="1" dirty="0"/>
              <a:t> </a:t>
            </a:r>
            <a:r>
              <a:rPr lang="en-US" sz="2800" b="1" dirty="0" err="1"/>
              <a:t>московского</a:t>
            </a:r>
            <a:r>
              <a:rPr lang="en-US" sz="2800" b="1" dirty="0"/>
              <a:t> </a:t>
            </a:r>
            <a:r>
              <a:rPr lang="en-US" sz="2800" b="1" dirty="0" err="1"/>
              <a:t>педагога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Знания</a:t>
            </a:r>
            <a:r>
              <a:rPr lang="en-US" dirty="0"/>
              <a:t> о </a:t>
            </a:r>
            <a:r>
              <a:rPr lang="en-US" dirty="0" err="1"/>
              <a:t>городе</a:t>
            </a:r>
            <a:r>
              <a:rPr lang="en-US" dirty="0"/>
              <a:t> в </a:t>
            </a:r>
            <a:r>
              <a:rPr lang="en-US" dirty="0" err="1"/>
              <a:t>личностном</a:t>
            </a:r>
            <a:r>
              <a:rPr lang="en-US" dirty="0"/>
              <a:t> </a:t>
            </a:r>
            <a:r>
              <a:rPr lang="en-US" dirty="0" err="1"/>
              <a:t>саморазвитии</a:t>
            </a:r>
            <a:r>
              <a:rPr lang="en-US" dirty="0"/>
              <a:t> </a:t>
            </a:r>
            <a:r>
              <a:rPr lang="en-US" dirty="0" err="1"/>
              <a:t>московского</a:t>
            </a:r>
            <a:r>
              <a:rPr lang="en-US" dirty="0"/>
              <a:t> </a:t>
            </a:r>
            <a:r>
              <a:rPr lang="en-US" dirty="0" err="1"/>
              <a:t>педагога</a:t>
            </a:r>
            <a:r>
              <a:rPr lang="en-US" dirty="0"/>
              <a:t>. </a:t>
            </a:r>
            <a:endParaRPr lang="ru-RU" dirty="0" smtClean="0"/>
          </a:p>
          <a:p>
            <a:r>
              <a:rPr lang="en-US" dirty="0" err="1" smtClean="0"/>
              <a:t>Становление</a:t>
            </a:r>
            <a:r>
              <a:rPr lang="en-US" dirty="0" smtClean="0"/>
              <a:t> </a:t>
            </a:r>
            <a:r>
              <a:rPr lang="en-US" dirty="0" err="1"/>
              <a:t>ценностных</a:t>
            </a:r>
            <a:r>
              <a:rPr lang="en-US" dirty="0"/>
              <a:t> </a:t>
            </a:r>
            <a:r>
              <a:rPr lang="en-US" dirty="0" err="1"/>
              <a:t>ориентаций</a:t>
            </a:r>
            <a:r>
              <a:rPr lang="en-US" dirty="0"/>
              <a:t> </a:t>
            </a:r>
            <a:r>
              <a:rPr lang="en-US" dirty="0" err="1"/>
              <a:t>личности</a:t>
            </a:r>
            <a:r>
              <a:rPr lang="en-US" dirty="0"/>
              <a:t> </a:t>
            </a:r>
            <a:r>
              <a:rPr lang="en-US" dirty="0" err="1"/>
              <a:t>московского</a:t>
            </a:r>
            <a:r>
              <a:rPr lang="en-US" dirty="0"/>
              <a:t> </a:t>
            </a:r>
            <a:r>
              <a:rPr lang="en-US" dirty="0" err="1"/>
              <a:t>педагога</a:t>
            </a:r>
            <a:r>
              <a:rPr lang="en-US" dirty="0"/>
              <a:t> в </a:t>
            </a:r>
            <a:r>
              <a:rPr lang="en-US" dirty="0" err="1"/>
              <a:t>процессе</a:t>
            </a:r>
            <a:r>
              <a:rPr lang="en-US" dirty="0"/>
              <a:t> </a:t>
            </a:r>
            <a:r>
              <a:rPr lang="en-US" dirty="0" err="1"/>
              <a:t>приобщения</a:t>
            </a:r>
            <a:r>
              <a:rPr lang="en-US" dirty="0"/>
              <a:t> к </a:t>
            </a:r>
            <a:r>
              <a:rPr lang="en-US" dirty="0" err="1"/>
              <a:t>природной</a:t>
            </a:r>
            <a:r>
              <a:rPr lang="en-US" dirty="0"/>
              <a:t> и </a:t>
            </a:r>
            <a:r>
              <a:rPr lang="en-US" dirty="0" err="1"/>
              <a:t>культурной</a:t>
            </a:r>
            <a:r>
              <a:rPr lang="en-US" dirty="0"/>
              <a:t> </a:t>
            </a:r>
            <a:r>
              <a:rPr lang="en-US" dirty="0" err="1"/>
              <a:t>среде</a:t>
            </a:r>
            <a:r>
              <a:rPr lang="en-US" dirty="0"/>
              <a:t> </a:t>
            </a:r>
            <a:r>
              <a:rPr lang="en-US" dirty="0" err="1"/>
              <a:t>города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589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4006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dirty="0"/>
              <a:t>1.	</a:t>
            </a:r>
            <a:r>
              <a:rPr lang="ru-RU" sz="4000" dirty="0" err="1"/>
              <a:t>Бодина</a:t>
            </a:r>
            <a:r>
              <a:rPr lang="ru-RU" sz="4000" dirty="0"/>
              <a:t> Е.А. История и теория культуры. Практикум / Е. А. </a:t>
            </a:r>
            <a:r>
              <a:rPr lang="ru-RU" sz="4000" dirty="0" err="1"/>
              <a:t>Бодина</a:t>
            </a:r>
            <a:r>
              <a:rPr lang="ru-RU" sz="4000" dirty="0"/>
              <a:t> ; </a:t>
            </a:r>
            <a:r>
              <a:rPr lang="ru-RU" sz="4000" dirty="0" err="1"/>
              <a:t>Моск</a:t>
            </a:r>
            <a:r>
              <a:rPr lang="ru-RU" sz="4000" dirty="0"/>
              <a:t>. город. ун-т, МГПУ. – 2-е изд., </a:t>
            </a:r>
            <a:r>
              <a:rPr lang="ru-RU" sz="4000" dirty="0" err="1"/>
              <a:t>испр</a:t>
            </a:r>
            <a:r>
              <a:rPr lang="ru-RU" sz="4000" dirty="0"/>
              <a:t>. и доп. – М. : </a:t>
            </a:r>
            <a:r>
              <a:rPr lang="ru-RU" sz="4000" dirty="0" err="1"/>
              <a:t>Юрайт</a:t>
            </a:r>
            <a:r>
              <a:rPr lang="ru-RU" sz="4000" dirty="0"/>
              <a:t>, 2017. – 246 с. </a:t>
            </a:r>
            <a:br>
              <a:rPr lang="ru-RU" sz="4000" dirty="0"/>
            </a:br>
            <a:r>
              <a:rPr lang="ru-RU" sz="4000" dirty="0"/>
              <a:t>2.	</a:t>
            </a:r>
            <a:r>
              <a:rPr lang="ru-RU" sz="4000" dirty="0" err="1"/>
              <a:t>Бодина</a:t>
            </a:r>
            <a:r>
              <a:rPr lang="ru-RU" sz="4000" dirty="0"/>
              <a:t> Е.А. История мировой культуры. Практикум: учеб. пособие для СПО / Е. А. </a:t>
            </a:r>
            <a:r>
              <a:rPr lang="ru-RU" sz="4000" dirty="0" err="1"/>
              <a:t>Бодина</a:t>
            </a:r>
            <a:r>
              <a:rPr lang="ru-RU" sz="4000" dirty="0"/>
              <a:t> ; </a:t>
            </a:r>
            <a:r>
              <a:rPr lang="ru-RU" sz="4000" dirty="0" err="1"/>
              <a:t>Моск</a:t>
            </a:r>
            <a:r>
              <a:rPr lang="ru-RU" sz="4000" dirty="0"/>
              <a:t>. гор. ун-т. МГПУ. – 2-е изд., </a:t>
            </a:r>
            <a:r>
              <a:rPr lang="ru-RU" sz="4000" dirty="0" err="1"/>
              <a:t>испр</a:t>
            </a:r>
            <a:r>
              <a:rPr lang="ru-RU" sz="4000" dirty="0"/>
              <a:t>. и доп. – М. : </a:t>
            </a:r>
            <a:r>
              <a:rPr lang="ru-RU" sz="4000" dirty="0" err="1"/>
              <a:t>Юрайт</a:t>
            </a:r>
            <a:r>
              <a:rPr lang="ru-RU" sz="4000" dirty="0"/>
              <a:t>, 2017. – 246 с.</a:t>
            </a:r>
            <a:br>
              <a:rPr lang="ru-RU" sz="4000" dirty="0"/>
            </a:br>
            <a:r>
              <a:rPr lang="ru-RU" sz="4000" dirty="0"/>
              <a:t>3.	Курочкина И.Н. Коренной России град: Советская Москва в первой половине XX века : учеб. пособие [для студентов </a:t>
            </a:r>
            <a:r>
              <a:rPr lang="ru-RU" sz="4000" dirty="0" err="1"/>
              <a:t>пед</a:t>
            </a:r>
            <a:r>
              <a:rPr lang="ru-RU" sz="4000" dirty="0"/>
              <a:t>. вуза] / И. Н. Курочкина ; Департамент </a:t>
            </a:r>
            <a:r>
              <a:rPr lang="ru-RU" sz="4000" dirty="0" err="1"/>
              <a:t>образо-вания</a:t>
            </a:r>
            <a:r>
              <a:rPr lang="ru-RU" sz="4000" dirty="0"/>
              <a:t> г. Москвы, Гос. бюджет. </a:t>
            </a:r>
            <a:r>
              <a:rPr lang="ru-RU" sz="4000" dirty="0" err="1"/>
              <a:t>образоват</a:t>
            </a:r>
            <a:r>
              <a:rPr lang="ru-RU" sz="4000" dirty="0"/>
              <a:t>. учреждение </a:t>
            </a:r>
            <a:r>
              <a:rPr lang="ru-RU" sz="4000" dirty="0" err="1"/>
              <a:t>высш</a:t>
            </a:r>
            <a:r>
              <a:rPr lang="ru-RU" sz="4000" dirty="0"/>
              <a:t>. проф. образования г. </a:t>
            </a:r>
            <a:r>
              <a:rPr lang="ru-RU" sz="4000" dirty="0" err="1"/>
              <a:t>Моск-вы"Моск</a:t>
            </a:r>
            <a:r>
              <a:rPr lang="ru-RU" sz="4000" dirty="0"/>
              <a:t>. гор. </a:t>
            </a:r>
            <a:r>
              <a:rPr lang="ru-RU" sz="4000" dirty="0" err="1"/>
              <a:t>пед</a:t>
            </a:r>
            <a:r>
              <a:rPr lang="ru-RU" sz="4000" dirty="0"/>
              <a:t>. ун-т" (ГБОУ ВПО МГПУ), Ин-т педагогики и психологии </a:t>
            </a:r>
            <a:r>
              <a:rPr lang="ru-RU" sz="4000" dirty="0" err="1"/>
              <a:t>образова-ния</a:t>
            </a:r>
            <a:r>
              <a:rPr lang="ru-RU" sz="4000" dirty="0"/>
              <a:t>. – М. : МГПУ, 2013. – 167 с.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дополнительная </a:t>
            </a:r>
            <a:r>
              <a:rPr lang="ru-RU" sz="4000" dirty="0"/>
              <a:t>литература:</a:t>
            </a:r>
          </a:p>
          <a:p>
            <a:pPr marL="0" indent="0">
              <a:buNone/>
            </a:pPr>
            <a:r>
              <a:rPr lang="ru-RU" sz="4000" dirty="0"/>
              <a:t>1.	</a:t>
            </a:r>
            <a:r>
              <a:rPr lang="ru-RU" sz="4000" dirty="0" err="1"/>
              <a:t>Бодина</a:t>
            </a:r>
            <a:r>
              <a:rPr lang="ru-RU" sz="4000" dirty="0"/>
              <a:t> Е.А. Формирование духовно-нравственной культуры личности : учеб.-</a:t>
            </a:r>
            <a:r>
              <a:rPr lang="ru-RU" sz="4000" dirty="0" err="1"/>
              <a:t>ме</a:t>
            </a:r>
            <a:r>
              <a:rPr lang="ru-RU" sz="4000" dirty="0"/>
              <a:t>-</a:t>
            </a:r>
            <a:r>
              <a:rPr lang="ru-RU" sz="4000" dirty="0" err="1"/>
              <a:t>тод</a:t>
            </a:r>
            <a:r>
              <a:rPr lang="ru-RU" sz="4000" dirty="0"/>
              <a:t>. пособие : Концепция : План-проспект магистратуры по направлению "Педагогика и психология формирования духовно-нравственной культуры личности" : </a:t>
            </a:r>
            <a:r>
              <a:rPr lang="ru-RU" sz="4000" dirty="0" err="1"/>
              <a:t>Прогр</a:t>
            </a:r>
            <a:r>
              <a:rPr lang="ru-RU" sz="4000" dirty="0"/>
              <a:t>. вступ. эк-замена в магистратуру / Е. А. </a:t>
            </a:r>
            <a:r>
              <a:rPr lang="ru-RU" sz="4000" dirty="0" err="1"/>
              <a:t>Бодина</a:t>
            </a:r>
            <a:r>
              <a:rPr lang="ru-RU" sz="4000" dirty="0"/>
              <a:t> ; [сост. Е. А. </a:t>
            </a:r>
            <a:r>
              <a:rPr lang="ru-RU" sz="4000" dirty="0" err="1"/>
              <a:t>Бодина</a:t>
            </a:r>
            <a:r>
              <a:rPr lang="ru-RU" sz="4000" dirty="0"/>
              <a:t>, Н. Н. </a:t>
            </a:r>
            <a:r>
              <a:rPr lang="ru-RU" sz="4000" dirty="0" err="1"/>
              <a:t>Телышева</a:t>
            </a:r>
            <a:r>
              <a:rPr lang="ru-RU" sz="4000" dirty="0"/>
              <a:t>] ; Департамент образования г. Москвы, Гос. бюджет. </a:t>
            </a:r>
            <a:r>
              <a:rPr lang="ru-RU" sz="4000" dirty="0" err="1"/>
              <a:t>образоват</a:t>
            </a:r>
            <a:r>
              <a:rPr lang="ru-RU" sz="4000" dirty="0"/>
              <a:t>. учреждение </a:t>
            </a:r>
            <a:r>
              <a:rPr lang="ru-RU" sz="4000" dirty="0" err="1"/>
              <a:t>высш</a:t>
            </a:r>
            <a:r>
              <a:rPr lang="ru-RU" sz="4000" dirty="0"/>
              <a:t>. проф. образования г. Москвы " </a:t>
            </a:r>
            <a:r>
              <a:rPr lang="ru-RU" sz="4000" dirty="0" err="1"/>
              <a:t>Моск</a:t>
            </a:r>
            <a:r>
              <a:rPr lang="ru-RU" sz="4000" dirty="0"/>
              <a:t>. гор. </a:t>
            </a:r>
            <a:r>
              <a:rPr lang="ru-RU" sz="4000" dirty="0" err="1"/>
              <a:t>пед</a:t>
            </a:r>
            <a:r>
              <a:rPr lang="ru-RU" sz="4000" dirty="0"/>
              <a:t>. ун-т", Муз. – </a:t>
            </a:r>
            <a:r>
              <a:rPr lang="ru-RU" sz="4000" dirty="0" err="1"/>
              <a:t>пед</a:t>
            </a:r>
            <a:r>
              <a:rPr lang="ru-RU" sz="4000" dirty="0"/>
              <a:t>. фак., Каф. истории и теории музыки и муз. об-</a:t>
            </a:r>
            <a:r>
              <a:rPr lang="ru-RU" sz="4000" dirty="0" err="1"/>
              <a:t>разования</a:t>
            </a:r>
            <a:r>
              <a:rPr lang="ru-RU" sz="4000" dirty="0"/>
              <a:t>. – М. : [б. и.], 2013. – 76 с.</a:t>
            </a:r>
            <a:br>
              <a:rPr lang="ru-RU" sz="4000" dirty="0"/>
            </a:br>
            <a:r>
              <a:rPr lang="ru-RU" sz="4000" dirty="0"/>
              <a:t>2.	Вестник московского образования : </a:t>
            </a:r>
            <a:r>
              <a:rPr lang="ru-RU" sz="4000" dirty="0" err="1"/>
              <a:t>темат</a:t>
            </a:r>
            <a:r>
              <a:rPr lang="ru-RU" sz="4000" dirty="0"/>
              <a:t>. выпуск : [в... </a:t>
            </a:r>
            <a:r>
              <a:rPr lang="ru-RU" sz="4000" dirty="0" err="1"/>
              <a:t>вып</a:t>
            </a:r>
            <a:r>
              <a:rPr lang="ru-RU" sz="4000" dirty="0"/>
              <a:t>.]. </a:t>
            </a:r>
            <a:r>
              <a:rPr lang="ru-RU" sz="4000" dirty="0" err="1"/>
              <a:t>Вып</a:t>
            </a:r>
            <a:r>
              <a:rPr lang="ru-RU" sz="4000" dirty="0"/>
              <a:t>. 6. Встреча Президента РФ с авторами концепции нового учебника истории. Концепция </a:t>
            </a:r>
            <a:r>
              <a:rPr lang="ru-RU" sz="4000" dirty="0" err="1"/>
              <a:t>математиче-ского</a:t>
            </a:r>
            <a:r>
              <a:rPr lang="ru-RU" sz="4000" dirty="0"/>
              <a:t> образования. Утверждение перечня специальностей. Проект "Всей семьей в музей" / Правительство г. Москвы, Департамент образования г. Москвы ; [гл. ред. И. И. Калина]. – М. : Центр "</a:t>
            </a:r>
            <a:r>
              <a:rPr lang="ru-RU" sz="4000" dirty="0" err="1"/>
              <a:t>Шк</a:t>
            </a:r>
            <a:r>
              <a:rPr lang="ru-RU" sz="4000" dirty="0"/>
              <a:t>. кн.", 2014. – 320 с.</a:t>
            </a:r>
            <a:br>
              <a:rPr lang="ru-RU" sz="4000" dirty="0"/>
            </a:br>
            <a:r>
              <a:rPr lang="ru-RU" sz="4000" dirty="0"/>
              <a:t>3.	Демидова Н.И., </a:t>
            </a:r>
            <a:r>
              <a:rPr lang="ru-RU" sz="4000" dirty="0" err="1"/>
              <a:t>Полковникова</a:t>
            </a:r>
            <a:r>
              <a:rPr lang="ru-RU" sz="4000" dirty="0"/>
              <a:t> Н.Б. Проектирование работы по взаимодействию дошкольной образовательной организации и семьи : учебно-метод. пособие / Департамент образования г. Москвы, Гос. </a:t>
            </a:r>
            <a:r>
              <a:rPr lang="ru-RU" sz="4000" dirty="0" err="1"/>
              <a:t>автоном</a:t>
            </a:r>
            <a:r>
              <a:rPr lang="ru-RU" sz="4000" dirty="0"/>
              <a:t>. </a:t>
            </a:r>
            <a:r>
              <a:rPr lang="ru-RU" sz="4000" dirty="0" err="1"/>
              <a:t>образоват</a:t>
            </a:r>
            <a:r>
              <a:rPr lang="ru-RU" sz="4000" dirty="0"/>
              <a:t>. учреждение </a:t>
            </a:r>
            <a:r>
              <a:rPr lang="ru-RU" sz="4000" dirty="0" err="1"/>
              <a:t>высш</a:t>
            </a:r>
            <a:r>
              <a:rPr lang="ru-RU" sz="4000" dirty="0"/>
              <a:t>. образования г. </a:t>
            </a:r>
            <a:r>
              <a:rPr lang="ru-RU" sz="4000" dirty="0" err="1"/>
              <a:t>Моск</a:t>
            </a:r>
            <a:r>
              <a:rPr lang="ru-RU" sz="4000" dirty="0"/>
              <a:t>-вы "</a:t>
            </a:r>
            <a:r>
              <a:rPr lang="ru-RU" sz="4000" dirty="0" err="1"/>
              <a:t>Моск</a:t>
            </a:r>
            <a:r>
              <a:rPr lang="ru-RU" sz="4000" dirty="0"/>
              <a:t>. гор. </a:t>
            </a:r>
            <a:r>
              <a:rPr lang="ru-RU" sz="4000" dirty="0" err="1"/>
              <a:t>пед</a:t>
            </a:r>
            <a:r>
              <a:rPr lang="ru-RU" sz="4000" dirty="0"/>
              <a:t>. ун-т"(ГАОУ ВО МГПУ), Ин-т педагогики и психологии образования, Каф. </a:t>
            </a:r>
            <a:r>
              <a:rPr lang="ru-RU" sz="4000" dirty="0" err="1"/>
              <a:t>дошк</a:t>
            </a:r>
            <a:r>
              <a:rPr lang="ru-RU" sz="4000" dirty="0"/>
              <a:t>. образования ; Н. И. Демидова, Н. Б. </a:t>
            </a:r>
            <a:r>
              <a:rPr lang="ru-RU" sz="4000" dirty="0" err="1"/>
              <a:t>Полковникова</a:t>
            </a:r>
            <a:r>
              <a:rPr lang="ru-RU" sz="4000" dirty="0"/>
              <a:t>. – М. : МГПУ, 2017. – 76 с. </a:t>
            </a:r>
            <a:br>
              <a:rPr lang="ru-RU" sz="4000" dirty="0"/>
            </a:br>
            <a:r>
              <a:rPr lang="ru-RU" sz="4000" dirty="0"/>
              <a:t>4.	Музейно-образовательный комплекс вуза как креативная среда социализации </a:t>
            </a:r>
            <a:r>
              <a:rPr lang="ru-RU" sz="4000" dirty="0" err="1"/>
              <a:t>обу-чающихся</a:t>
            </a:r>
            <a:r>
              <a:rPr lang="ru-RU" sz="4000" dirty="0"/>
              <a:t> : (метод. пособие) / Департамент образования г. Москвы, Гос. бюджет. </a:t>
            </a:r>
            <a:r>
              <a:rPr lang="ru-RU" sz="4000" dirty="0" err="1"/>
              <a:t>образо</a:t>
            </a:r>
            <a:r>
              <a:rPr lang="ru-RU" sz="4000" dirty="0"/>
              <a:t>-ват. учреждение </a:t>
            </a:r>
            <a:r>
              <a:rPr lang="ru-RU" sz="4000" dirty="0" err="1"/>
              <a:t>высш</a:t>
            </a:r>
            <a:r>
              <a:rPr lang="ru-RU" sz="4000" dirty="0"/>
              <a:t>. проф. образования г. Москвы "</a:t>
            </a:r>
            <a:r>
              <a:rPr lang="ru-RU" sz="4000" dirty="0" err="1"/>
              <a:t>Моск</a:t>
            </a:r>
            <a:r>
              <a:rPr lang="ru-RU" sz="4000" dirty="0"/>
              <a:t>. гор. </a:t>
            </a:r>
            <a:r>
              <a:rPr lang="ru-RU" sz="4000" dirty="0" err="1"/>
              <a:t>пед</a:t>
            </a:r>
            <a:r>
              <a:rPr lang="ru-RU" sz="4000" dirty="0"/>
              <a:t>. ун-т" (ГБОУ ВПО МГПУ), Центр развития систем и технологий социализации детей и молодежи., Отд. </a:t>
            </a:r>
            <a:r>
              <a:rPr lang="ru-RU" sz="4000" dirty="0" err="1"/>
              <a:t>обу-чения</a:t>
            </a:r>
            <a:r>
              <a:rPr lang="ru-RU" sz="4000" dirty="0"/>
              <a:t> игре с детьми </a:t>
            </a:r>
            <a:r>
              <a:rPr lang="ru-RU" sz="4000" dirty="0" err="1"/>
              <a:t>дошк</a:t>
            </a:r>
            <a:r>
              <a:rPr lang="ru-RU" sz="4000" dirty="0"/>
              <a:t>. и мл. </a:t>
            </a:r>
            <a:r>
              <a:rPr lang="ru-RU" sz="4000" dirty="0" err="1"/>
              <a:t>шк</a:t>
            </a:r>
            <a:r>
              <a:rPr lang="ru-RU" sz="4000" dirty="0"/>
              <a:t>. возраста ; [под ред.: И. С. Сергеевой, Д. И. </a:t>
            </a:r>
            <a:r>
              <a:rPr lang="ru-RU" sz="4000" dirty="0" err="1"/>
              <a:t>Ивано</a:t>
            </a:r>
            <a:r>
              <a:rPr lang="ru-RU" sz="4000" dirty="0"/>
              <a:t>-вой ; авт.: И. С. Сергеева, Ф. С. </a:t>
            </a:r>
            <a:r>
              <a:rPr lang="ru-RU" sz="4000" dirty="0" err="1"/>
              <a:t>Гайнуллова</a:t>
            </a:r>
            <a:r>
              <a:rPr lang="ru-RU" sz="4000" dirty="0"/>
              <a:t> и др.]. – М. : УЦ Перспектива, 2014. – 51 с.</a:t>
            </a:r>
            <a:br>
              <a:rPr lang="ru-RU" sz="4000" dirty="0"/>
            </a:br>
            <a:r>
              <a:rPr lang="ru-RU" sz="4000" dirty="0"/>
              <a:t>5.	Образовательный туризм в практике педагогической деятельности учителей </a:t>
            </a:r>
            <a:r>
              <a:rPr lang="ru-RU" sz="4000" dirty="0" err="1"/>
              <a:t>Моск</a:t>
            </a:r>
            <a:r>
              <a:rPr lang="ru-RU" sz="4000" dirty="0"/>
              <a:t>-вы: опыт, достижения, проблемы и перспективы : сб. материалов круглого стола, 20–21 марта 2015 г. / Департамент образования г. Москвы, Гос. </a:t>
            </a:r>
            <a:r>
              <a:rPr lang="ru-RU" sz="4000" dirty="0" err="1"/>
              <a:t>автоном</a:t>
            </a:r>
            <a:r>
              <a:rPr lang="ru-RU" sz="4000" dirty="0"/>
              <a:t>. </a:t>
            </a:r>
            <a:r>
              <a:rPr lang="ru-RU" sz="4000" dirty="0" err="1"/>
              <a:t>образоват</a:t>
            </a:r>
            <a:r>
              <a:rPr lang="ru-RU" sz="4000" dirty="0"/>
              <a:t>. учреждение </a:t>
            </a:r>
            <a:r>
              <a:rPr lang="ru-RU" sz="4000" dirty="0" err="1"/>
              <a:t>высш</a:t>
            </a:r>
            <a:r>
              <a:rPr lang="ru-RU" sz="4000" dirty="0"/>
              <a:t>. образования г. Москвы " </a:t>
            </a:r>
            <a:r>
              <a:rPr lang="ru-RU" sz="4000" dirty="0" err="1"/>
              <a:t>Моск</a:t>
            </a:r>
            <a:r>
              <a:rPr lang="ru-RU" sz="4000" dirty="0"/>
              <a:t>. гор. </a:t>
            </a:r>
            <a:r>
              <a:rPr lang="ru-RU" sz="4000" dirty="0" err="1"/>
              <a:t>пед</a:t>
            </a:r>
            <a:r>
              <a:rPr lang="ru-RU" sz="4000" dirty="0"/>
              <a:t>. ун-т" (ГАОУ ВО МГПУ), Ин-т </a:t>
            </a:r>
            <a:r>
              <a:rPr lang="ru-RU" sz="4000" dirty="0" err="1"/>
              <a:t>математи-ки</a:t>
            </a:r>
            <a:r>
              <a:rPr lang="ru-RU" sz="4000" dirty="0"/>
              <a:t>, информатики и </a:t>
            </a:r>
            <a:r>
              <a:rPr lang="ru-RU" sz="4000" dirty="0" err="1"/>
              <a:t>естеств</a:t>
            </a:r>
            <a:r>
              <a:rPr lang="ru-RU" sz="4000" dirty="0"/>
              <a:t>. наук., Каф. географии ; [отв. ред. О. В. Шульгина]. – М. : МГПУ, 2015. – 127 с.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4316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</TotalTime>
  <Words>293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Зачем московскому педагогу знания о городе?</vt:lpstr>
      <vt:lpstr>Цель и задачи</vt:lpstr>
      <vt:lpstr>Москвоведение как область знания</vt:lpstr>
      <vt:lpstr>Источники знаний о городе для московского педагога</vt:lpstr>
      <vt:lpstr>Использование знаний о Москве в профессиональной деятельности московского педагога </vt:lpstr>
      <vt:lpstr>Использование знаний о Москве для профессионального роста московского педагога</vt:lpstr>
      <vt:lpstr>Использование знаний о Москве для личностного саморазвития московского педагога</vt:lpstr>
      <vt:lpstr>Список литературы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московскому педагогу знания о городе?</dc:title>
  <dc:creator>Наташа</dc:creator>
  <cp:lastModifiedBy>Учетная запись Майкрософт</cp:lastModifiedBy>
  <cp:revision>3</cp:revision>
  <dcterms:created xsi:type="dcterms:W3CDTF">2019-09-30T17:02:09Z</dcterms:created>
  <dcterms:modified xsi:type="dcterms:W3CDTF">2019-09-30T17:13:53Z</dcterms:modified>
</cp:coreProperties>
</file>